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95" r:id="rId2"/>
  </p:sld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9" d="100"/>
          <a:sy n="89" d="100"/>
        </p:scale>
        <p:origin x="432" y="5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3" Type="http://schemas.openxmlformats.org/officeDocument/2006/relationships/slide" Target="slides/slide1.xml"/><Relationship Id="rId21" Type="http://schemas.openxmlformats.org/officeDocument/2006/relationships/viewProps" Target="view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681BE413-3E3D-4C1C-BFD5-802530A8A3B2}" type="datetimeFigureOut">
              <a:rPr lang="en-IN" smtClean="0"/>
              <a:t>15-06-2020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687679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681BE413-3E3D-4C1C-BFD5-802530A8A3B2}" type="datetimeFigureOut">
              <a:rPr lang="en-IN" smtClean="0"/>
              <a:t>15-06-2020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9121565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681BE413-3E3D-4C1C-BFD5-802530A8A3B2}" type="datetimeFigureOut">
              <a:rPr lang="en-IN" smtClean="0"/>
              <a:t>15-06-2020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14325726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81BE413-3E3D-4C1C-BFD5-802530A8A3B2}" type="datetimeFigureOut">
              <a:rPr lang="en-IN" smtClean="0"/>
              <a:t>15-06-2020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214523146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81BE413-3E3D-4C1C-BFD5-802530A8A3B2}" type="datetimeFigureOut">
              <a:rPr lang="en-IN" smtClean="0"/>
              <a:t>15-06-2020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272372044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81BE413-3E3D-4C1C-BFD5-802530A8A3B2}" type="datetimeFigureOut">
              <a:rPr lang="en-IN" smtClean="0"/>
              <a:t>15-06-2020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96858540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681BE413-3E3D-4C1C-BFD5-802530A8A3B2}" type="datetimeFigureOut">
              <a:rPr lang="en-IN" smtClean="0"/>
              <a:t>15-06-2020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181453799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681BE413-3E3D-4C1C-BFD5-802530A8A3B2}" type="datetimeFigureOut">
              <a:rPr lang="en-IN" smtClean="0"/>
              <a:t>15-06-2020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2891599612"/>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681BE413-3E3D-4C1C-BFD5-802530A8A3B2}" type="datetimeFigureOut">
              <a:rPr lang="en-IN" smtClean="0"/>
              <a:t>15-06-2020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514126231"/>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1BE413-3E3D-4C1C-BFD5-802530A8A3B2}" type="datetimeFigureOut">
              <a:rPr lang="en-IN" smtClean="0"/>
              <a:t>15-06-2020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1308800393"/>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81BE413-3E3D-4C1C-BFD5-802530A8A3B2}" type="datetimeFigureOut">
              <a:rPr lang="en-IN" smtClean="0"/>
              <a:t>15-06-2020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212266153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681BE413-3E3D-4C1C-BFD5-802530A8A3B2}" type="datetimeFigureOut">
              <a:rPr lang="en-IN" smtClean="0"/>
              <a:t>15-06-2020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193654320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81BE413-3E3D-4C1C-BFD5-802530A8A3B2}" type="datetimeFigureOut">
              <a:rPr lang="en-IN" smtClean="0"/>
              <a:t>15-06-2020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138426388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81BE413-3E3D-4C1C-BFD5-802530A8A3B2}" type="datetimeFigureOut">
              <a:rPr lang="en-IN" smtClean="0"/>
              <a:t>15-06-2020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195493155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81BE413-3E3D-4C1C-BFD5-802530A8A3B2}" type="datetimeFigureOut">
              <a:rPr lang="en-IN" smtClean="0"/>
              <a:t>15-06-2020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6B3F92-57B6-4857-8D8F-88F2D73F397D}" type="slidenum">
              <a:rPr lang="en-IN" smtClean="0"/>
              <a:t>‹#›</a:t>
            </a:fld>
            <a:endParaRPr lang="en-IN"/>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extLst>
      <p:ext uri="{BB962C8B-B14F-4D97-AF65-F5344CB8AC3E}">
        <p14:creationId xmlns:p14="http://schemas.microsoft.com/office/powerpoint/2010/main" val="428633218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81BE413-3E3D-4C1C-BFD5-802530A8A3B2}" type="datetimeFigureOut">
              <a:rPr lang="en-IN" smtClean="0"/>
              <a:t>15-06-2020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1622850239"/>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81BE413-3E3D-4C1C-BFD5-802530A8A3B2}" type="datetimeFigureOut">
              <a:rPr lang="en-IN" smtClean="0"/>
              <a:t>15-06-2020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6B3F92-57B6-4857-8D8F-88F2D73F397D}" type="slidenum">
              <a:rPr lang="en-IN" smtClean="0"/>
              <a:t>‹#›</a:t>
            </a:fld>
            <a:endParaRPr lang="en-IN"/>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052896005"/>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81BE413-3E3D-4C1C-BFD5-802530A8A3B2}" type="datetimeFigureOut">
              <a:rPr lang="en-IN" smtClean="0"/>
              <a:t>15-06-2020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8601997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81BE413-3E3D-4C1C-BFD5-802530A8A3B2}" type="datetimeFigureOut">
              <a:rPr lang="en-IN" smtClean="0"/>
              <a:t>15-06-2020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420348828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81BE413-3E3D-4C1C-BFD5-802530A8A3B2}" type="datetimeFigureOut">
              <a:rPr lang="en-IN" smtClean="0"/>
              <a:t>15-06-2020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34319756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681BE413-3E3D-4C1C-BFD5-802530A8A3B2}" type="datetimeFigureOut">
              <a:rPr lang="en-IN" smtClean="0"/>
              <a:t>15-06-2020</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21644970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681BE413-3E3D-4C1C-BFD5-802530A8A3B2}" type="datetimeFigureOut">
              <a:rPr lang="en-IN" smtClean="0"/>
              <a:t>15-06-2020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24503781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681BE413-3E3D-4C1C-BFD5-802530A8A3B2}" type="datetimeFigureOut">
              <a:rPr lang="en-IN" smtClean="0"/>
              <a:t>15-06-2020</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26817676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681BE413-3E3D-4C1C-BFD5-802530A8A3B2}" type="datetimeFigureOut">
              <a:rPr lang="en-IN" smtClean="0"/>
              <a:t>15-06-2020</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254205337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1BE413-3E3D-4C1C-BFD5-802530A8A3B2}" type="datetimeFigureOut">
              <a:rPr lang="en-IN" smtClean="0"/>
              <a:t>15-06-2020</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36250643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81BE413-3E3D-4C1C-BFD5-802530A8A3B2}" type="datetimeFigureOut">
              <a:rPr lang="en-IN" smtClean="0"/>
              <a:t>15-06-2020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2504241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81BE413-3E3D-4C1C-BFD5-802530A8A3B2}" type="datetimeFigureOut">
              <a:rPr lang="en-IN" smtClean="0"/>
              <a:t>15-06-2020</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486B3F92-57B6-4857-8D8F-88F2D73F397D}" type="slidenum">
              <a:rPr lang="en-IN" smtClean="0"/>
              <a:t>‹#›</a:t>
            </a:fld>
            <a:endParaRPr lang="en-IN"/>
          </a:p>
        </p:txBody>
      </p:sp>
    </p:spTree>
    <p:extLst>
      <p:ext uri="{BB962C8B-B14F-4D97-AF65-F5344CB8AC3E}">
        <p14:creationId xmlns:p14="http://schemas.microsoft.com/office/powerpoint/2010/main" val="366218484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slideLayout" Target="../slideLayouts/slideLayout24.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slideLayout" Target="../slideLayouts/slideLayout23.xml"/><Relationship Id="rId17" Type="http://schemas.openxmlformats.org/officeDocument/2006/relationships/theme" Target="../theme/theme2.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5" Type="http://schemas.openxmlformats.org/officeDocument/2006/relationships/slideLayout" Target="../slideLayouts/slideLayout2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81BE413-3E3D-4C1C-BFD5-802530A8A3B2}" type="datetimeFigureOut">
              <a:rPr lang="en-IN" smtClean="0"/>
              <a:t>15-06-2020</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6B3F92-57B6-4857-8D8F-88F2D73F397D}" type="slidenum">
              <a:rPr lang="en-IN" smtClean="0"/>
              <a:t>‹#›</a:t>
            </a:fld>
            <a:endParaRPr lang="en-IN"/>
          </a:p>
        </p:txBody>
      </p:sp>
    </p:spTree>
    <p:extLst>
      <p:ext uri="{BB962C8B-B14F-4D97-AF65-F5344CB8AC3E}">
        <p14:creationId xmlns:p14="http://schemas.microsoft.com/office/powerpoint/2010/main" val="334509004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681BE413-3E3D-4C1C-BFD5-802530A8A3B2}" type="datetimeFigureOut">
              <a:rPr lang="en-IN" smtClean="0"/>
              <a:t>15-06-2020</a:t>
            </a:fld>
            <a:endParaRPr lang="en-IN"/>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486B3F92-57B6-4857-8D8F-88F2D73F397D}" type="slidenum">
              <a:rPr lang="en-IN" smtClean="0"/>
              <a:t>‹#›</a:t>
            </a:fld>
            <a:endParaRPr lang="en-IN"/>
          </a:p>
        </p:txBody>
      </p:sp>
    </p:spTree>
    <p:extLst>
      <p:ext uri="{BB962C8B-B14F-4D97-AF65-F5344CB8AC3E}">
        <p14:creationId xmlns:p14="http://schemas.microsoft.com/office/powerpoint/2010/main" val="1548925589"/>
      </p:ext>
    </p:extLst>
  </p:cSld>
  <p:clrMap bg1="lt1" tx1="dk1" bg2="lt2" tx2="dk2" accent1="accent1" accent2="accent2" accent3="accent3" accent4="accent4" accent5="accent5" accent6="accent6" hlink="hlink" folHlink="folHlink"/>
  <p:sldLayoutIdLst>
    <p:sldLayoutId id="2147483696" r:id="rId1"/>
    <p:sldLayoutId id="2147483697" r:id="rId2"/>
    <p:sldLayoutId id="2147483698" r:id="rId3"/>
    <p:sldLayoutId id="2147483699" r:id="rId4"/>
    <p:sldLayoutId id="2147483700" r:id="rId5"/>
    <p:sldLayoutId id="2147483701" r:id="rId6"/>
    <p:sldLayoutId id="2147483702" r:id="rId7"/>
    <p:sldLayoutId id="2147483703" r:id="rId8"/>
    <p:sldLayoutId id="2147483704" r:id="rId9"/>
    <p:sldLayoutId id="2147483705" r:id="rId10"/>
    <p:sldLayoutId id="2147483706" r:id="rId11"/>
    <p:sldLayoutId id="2147483707" r:id="rId12"/>
    <p:sldLayoutId id="2147483708" r:id="rId13"/>
    <p:sldLayoutId id="2147483709" r:id="rId14"/>
    <p:sldLayoutId id="2147483710" r:id="rId15"/>
    <p:sldLayoutId id="2147483711"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data.gov.in/resources/all-india-pincode-directory-contact-details-along-latitude-and-longitude"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Autofit/>
          </a:bodyPr>
          <a:lstStyle/>
          <a:p>
            <a:r>
              <a:rPr lang="en-IN" b="1" dirty="0" smtClean="0">
                <a:solidFill>
                  <a:schemeClr val="bg2">
                    <a:lumMod val="10000"/>
                  </a:schemeClr>
                </a:solidFill>
                <a:effectLst>
                  <a:glow rad="139700">
                    <a:schemeClr val="accent6">
                      <a:satMod val="175000"/>
                      <a:alpha val="40000"/>
                    </a:schemeClr>
                  </a:glow>
                </a:effectLst>
              </a:rPr>
              <a:t>Comparing Neighbourhoods of Delhi and Bangalore</a:t>
            </a:r>
            <a:endParaRPr lang="en-IN" b="1" dirty="0">
              <a:solidFill>
                <a:schemeClr val="bg2">
                  <a:lumMod val="10000"/>
                </a:schemeClr>
              </a:solidFill>
              <a:effectLst>
                <a:glow rad="139700">
                  <a:schemeClr val="accent6">
                    <a:satMod val="175000"/>
                    <a:alpha val="40000"/>
                  </a:schemeClr>
                </a:glow>
              </a:effectLst>
            </a:endParaRPr>
          </a:p>
        </p:txBody>
      </p:sp>
    </p:spTree>
    <p:extLst>
      <p:ext uri="{BB962C8B-B14F-4D97-AF65-F5344CB8AC3E}">
        <p14:creationId xmlns:p14="http://schemas.microsoft.com/office/powerpoint/2010/main" val="23627483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Analysis </a:t>
            </a:r>
            <a:r>
              <a:rPr lang="en-IN" b="1" dirty="0" smtClean="0"/>
              <a:t>of </a:t>
            </a:r>
            <a:r>
              <a:rPr lang="en-IN" b="1" dirty="0"/>
              <a:t>fun venues in Delhi</a:t>
            </a:r>
            <a:endParaRPr lang="en-IN" dirty="0"/>
          </a:p>
        </p:txBody>
      </p:sp>
      <p:sp>
        <p:nvSpPr>
          <p:cNvPr id="3" name="Content Placeholder 2"/>
          <p:cNvSpPr>
            <a:spLocks noGrp="1"/>
          </p:cNvSpPr>
          <p:nvPr>
            <p:ph idx="1"/>
          </p:nvPr>
        </p:nvSpPr>
        <p:spPr>
          <a:xfrm>
            <a:off x="778379" y="5597496"/>
            <a:ext cx="10272045" cy="846034"/>
          </a:xfrm>
        </p:spPr>
        <p:txBody>
          <a:bodyPr>
            <a:normAutofit lnSpcReduction="10000"/>
          </a:bodyPr>
          <a:lstStyle/>
          <a:p>
            <a:r>
              <a:rPr lang="en-IN" dirty="0"/>
              <a:t>We see that it has large number of multiplex. Delhi also has Venues like water parks, arcade, movie theatres and shopping malls.</a:t>
            </a:r>
          </a:p>
        </p:txBody>
      </p:sp>
      <p:pic>
        <p:nvPicPr>
          <p:cNvPr id="5" name="Picture 4"/>
          <p:cNvPicPr/>
          <p:nvPr/>
        </p:nvPicPr>
        <p:blipFill rotWithShape="1">
          <a:blip r:embed="rId2"/>
          <a:srcRect l="4387" t="50817" r="74075" b="23892"/>
          <a:stretch/>
        </p:blipFill>
        <p:spPr bwMode="auto">
          <a:xfrm>
            <a:off x="1002243" y="1563880"/>
            <a:ext cx="4629436" cy="3531179"/>
          </a:xfrm>
          <a:prstGeom prst="rect">
            <a:avLst/>
          </a:prstGeom>
          <a:ln>
            <a:noFill/>
          </a:ln>
          <a:extLst>
            <a:ext uri="{53640926-AAD7-44D8-BBD7-CCE9431645EC}">
              <a14:shadowObscured xmlns:a14="http://schemas.microsoft.com/office/drawing/2010/main"/>
            </a:ext>
          </a:extLst>
        </p:spPr>
      </p:pic>
      <p:pic>
        <p:nvPicPr>
          <p:cNvPr id="6" name="Picture 5"/>
          <p:cNvPicPr/>
          <p:nvPr/>
        </p:nvPicPr>
        <p:blipFill rotWithShape="1">
          <a:blip r:embed="rId3"/>
          <a:srcRect l="30313" t="42545" r="25017" b="8292"/>
          <a:stretch/>
        </p:blipFill>
        <p:spPr bwMode="auto">
          <a:xfrm>
            <a:off x="5566660" y="1472384"/>
            <a:ext cx="5852160" cy="3622675"/>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193275986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Analysis of Venues of Bangalore</a:t>
            </a:r>
            <a:endParaRPr lang="en-IN" dirty="0"/>
          </a:p>
        </p:txBody>
      </p:sp>
      <p:sp>
        <p:nvSpPr>
          <p:cNvPr id="3" name="Content Placeholder 2"/>
          <p:cNvSpPr>
            <a:spLocks noGrp="1"/>
          </p:cNvSpPr>
          <p:nvPr>
            <p:ph idx="1"/>
          </p:nvPr>
        </p:nvSpPr>
        <p:spPr/>
        <p:txBody>
          <a:bodyPr/>
          <a:lstStyle/>
          <a:p>
            <a:r>
              <a:rPr lang="en-IN" dirty="0"/>
              <a:t>We use Foursquare API to get the venues and then we extract the required data and then convert the categories to dummy variables by process of one hot encoding.</a:t>
            </a:r>
          </a:p>
        </p:txBody>
      </p:sp>
      <p:pic>
        <p:nvPicPr>
          <p:cNvPr id="4" name="Picture 3"/>
          <p:cNvPicPr/>
          <p:nvPr/>
        </p:nvPicPr>
        <p:blipFill rotWithShape="1">
          <a:blip r:embed="rId2"/>
          <a:srcRect l="9174" t="56490" r="2416" b="17038"/>
          <a:stretch/>
        </p:blipFill>
        <p:spPr bwMode="auto">
          <a:xfrm>
            <a:off x="1146382" y="3247401"/>
            <a:ext cx="9903330" cy="259792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28618997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4777099"/>
            <a:ext cx="10515600" cy="1399864"/>
          </a:xfrm>
        </p:spPr>
        <p:txBody>
          <a:bodyPr>
            <a:normAutofit lnSpcReduction="10000"/>
          </a:bodyPr>
          <a:lstStyle/>
          <a:p>
            <a:r>
              <a:rPr lang="en-IN" dirty="0" smtClean="0"/>
              <a:t>Cluster 1: red colour,                                       Cluster 4: Green colour</a:t>
            </a:r>
          </a:p>
          <a:p>
            <a:r>
              <a:rPr lang="en-IN" dirty="0" smtClean="0"/>
              <a:t>Cluster 2: purple colour,                                  Cluster 5: Orange Colour </a:t>
            </a:r>
          </a:p>
          <a:p>
            <a:r>
              <a:rPr lang="en-IN" dirty="0" smtClean="0"/>
              <a:t>Cluster 3: blue colour,</a:t>
            </a:r>
          </a:p>
          <a:p>
            <a:endParaRPr lang="en-IN" dirty="0"/>
          </a:p>
        </p:txBody>
      </p:sp>
      <p:pic>
        <p:nvPicPr>
          <p:cNvPr id="4" name="Picture 3"/>
          <p:cNvPicPr/>
          <p:nvPr/>
        </p:nvPicPr>
        <p:blipFill rotWithShape="1">
          <a:blip r:embed="rId2"/>
          <a:srcRect l="26856" t="33091" r="38577" b="11365"/>
          <a:stretch/>
        </p:blipFill>
        <p:spPr bwMode="auto">
          <a:xfrm>
            <a:off x="777667" y="598207"/>
            <a:ext cx="10716426" cy="396524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10813494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67469" y="145278"/>
            <a:ext cx="10986331" cy="6712721"/>
          </a:xfrm>
        </p:spPr>
        <p:txBody>
          <a:bodyPr>
            <a:normAutofit/>
          </a:bodyPr>
          <a:lstStyle/>
          <a:p>
            <a:r>
              <a:rPr lang="en-IN" b="1" dirty="0"/>
              <a:t>Cluster </a:t>
            </a:r>
            <a:r>
              <a:rPr lang="en-IN" b="1" dirty="0" smtClean="0"/>
              <a:t>1</a:t>
            </a:r>
          </a:p>
          <a:p>
            <a:pPr marL="0" indent="0">
              <a:buNone/>
            </a:pPr>
            <a:endParaRPr lang="en-IN" dirty="0" smtClean="0"/>
          </a:p>
          <a:p>
            <a:pPr marL="0" indent="0">
              <a:buNone/>
            </a:pPr>
            <a:endParaRPr lang="en-IN" dirty="0"/>
          </a:p>
          <a:p>
            <a:pPr marL="0" indent="0">
              <a:buNone/>
            </a:pPr>
            <a:endParaRPr lang="en-IN" dirty="0" smtClean="0"/>
          </a:p>
          <a:p>
            <a:pPr marL="0" indent="0">
              <a:buNone/>
            </a:pPr>
            <a:r>
              <a:rPr lang="en-IN" sz="2000" dirty="0"/>
              <a:t>We see that this cluster has parks, hotels, metro station and </a:t>
            </a:r>
            <a:r>
              <a:rPr lang="en-IN" sz="2000" dirty="0" err="1"/>
              <a:t>dhabas</a:t>
            </a:r>
            <a:r>
              <a:rPr lang="en-IN" sz="2000" dirty="0"/>
              <a:t> as most common venues. Also we find that in map this cluster(red </a:t>
            </a:r>
            <a:r>
              <a:rPr lang="en-IN" sz="2000" dirty="0" err="1"/>
              <a:t>color</a:t>
            </a:r>
            <a:r>
              <a:rPr lang="en-IN" sz="2000" dirty="0"/>
              <a:t>) is located in central Bangalore. Hence it is natural to have hotels, </a:t>
            </a:r>
            <a:r>
              <a:rPr lang="en-IN" sz="2000" dirty="0" err="1"/>
              <a:t>dhaba</a:t>
            </a:r>
            <a:r>
              <a:rPr lang="en-IN" sz="2000" dirty="0"/>
              <a:t> and metros as most common venues in this cluster. Also we see that there are many parks in this area</a:t>
            </a:r>
            <a:r>
              <a:rPr lang="en-IN" sz="2000" dirty="0" smtClean="0"/>
              <a:t>.</a:t>
            </a:r>
          </a:p>
          <a:p>
            <a:r>
              <a:rPr lang="en-IN" b="1" dirty="0"/>
              <a:t>Cluster </a:t>
            </a:r>
            <a:r>
              <a:rPr lang="en-IN" b="1" dirty="0" smtClean="0"/>
              <a:t>2</a:t>
            </a:r>
          </a:p>
          <a:p>
            <a:endParaRPr lang="en-IN" b="1" dirty="0"/>
          </a:p>
          <a:p>
            <a:endParaRPr lang="en-IN" b="1" dirty="0"/>
          </a:p>
          <a:p>
            <a:pPr marL="0" indent="0">
              <a:buNone/>
            </a:pPr>
            <a:endParaRPr lang="en-IN" sz="1900" b="1" dirty="0"/>
          </a:p>
          <a:p>
            <a:r>
              <a:rPr lang="en-IN" sz="2000" dirty="0"/>
              <a:t>This cluster has many different types of common venues like Restaurants, Café Bar, Cloth shops, department store and playground. On seeing the map (purple colour) we find it located near central Bangalore. This cluster neighbourhoods represent a typical neighbourhood in Metro cities with large variety of venues.</a:t>
            </a:r>
          </a:p>
        </p:txBody>
      </p:sp>
      <p:pic>
        <p:nvPicPr>
          <p:cNvPr id="4" name="Picture 3"/>
          <p:cNvPicPr/>
          <p:nvPr/>
        </p:nvPicPr>
        <p:blipFill rotWithShape="1">
          <a:blip r:embed="rId2"/>
          <a:srcRect l="10371" t="37818" r="9461" b="36009"/>
          <a:stretch/>
        </p:blipFill>
        <p:spPr bwMode="auto">
          <a:xfrm>
            <a:off x="576117" y="792160"/>
            <a:ext cx="11276900" cy="1432294"/>
          </a:xfrm>
          <a:prstGeom prst="rect">
            <a:avLst/>
          </a:prstGeom>
          <a:ln>
            <a:noFill/>
          </a:ln>
          <a:extLst>
            <a:ext uri="{53640926-AAD7-44D8-BBD7-CCE9431645EC}">
              <a14:shadowObscured xmlns:a14="http://schemas.microsoft.com/office/drawing/2010/main"/>
            </a:ext>
          </a:extLst>
        </p:spPr>
      </p:pic>
      <p:pic>
        <p:nvPicPr>
          <p:cNvPr id="5" name="Picture 4"/>
          <p:cNvPicPr/>
          <p:nvPr/>
        </p:nvPicPr>
        <p:blipFill rotWithShape="1">
          <a:blip r:embed="rId3"/>
          <a:srcRect l="8642" t="51526" r="17172" b="28383"/>
          <a:stretch/>
        </p:blipFill>
        <p:spPr bwMode="auto">
          <a:xfrm>
            <a:off x="502409" y="3943021"/>
            <a:ext cx="11100999" cy="1196411"/>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62895010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367469" y="0"/>
            <a:ext cx="10986331" cy="6857999"/>
          </a:xfrm>
        </p:spPr>
        <p:txBody>
          <a:bodyPr>
            <a:normAutofit/>
          </a:bodyPr>
          <a:lstStyle/>
          <a:p>
            <a:r>
              <a:rPr lang="en-IN" b="1" dirty="0"/>
              <a:t>Cluster 3</a:t>
            </a:r>
            <a:endParaRPr lang="en-IN" b="1" dirty="0" smtClean="0"/>
          </a:p>
          <a:p>
            <a:pPr marL="0" indent="0">
              <a:buNone/>
            </a:pPr>
            <a:endParaRPr lang="en-IN" dirty="0" smtClean="0"/>
          </a:p>
          <a:p>
            <a:pPr marL="0" indent="0">
              <a:buNone/>
            </a:pPr>
            <a:endParaRPr lang="en-IN" dirty="0"/>
          </a:p>
          <a:p>
            <a:pPr marL="0" indent="0">
              <a:buNone/>
            </a:pPr>
            <a:r>
              <a:rPr lang="en-IN" sz="2000" dirty="0" smtClean="0"/>
              <a:t>This </a:t>
            </a:r>
            <a:r>
              <a:rPr lang="en-IN" sz="2000" dirty="0"/>
              <a:t>cluster has mostly restaurant, vegetable shops and cloth shop and no hotels and Café. In Map we see that this cluster lies in outskirts of the main </a:t>
            </a:r>
            <a:r>
              <a:rPr lang="en-IN" sz="2000" dirty="0" smtClean="0"/>
              <a:t>city.</a:t>
            </a:r>
            <a:endParaRPr lang="en-IN" dirty="0" smtClean="0"/>
          </a:p>
          <a:p>
            <a:r>
              <a:rPr lang="en-IN" b="1" dirty="0" smtClean="0"/>
              <a:t>Cluster 4</a:t>
            </a:r>
          </a:p>
          <a:p>
            <a:pPr marL="0" indent="0">
              <a:buNone/>
            </a:pPr>
            <a:endParaRPr lang="en-IN" b="1" dirty="0"/>
          </a:p>
          <a:p>
            <a:pPr marL="0" indent="0">
              <a:buNone/>
            </a:pPr>
            <a:endParaRPr lang="en-IN" sz="1900" b="1" dirty="0"/>
          </a:p>
          <a:p>
            <a:pPr marL="0" indent="0">
              <a:buNone/>
            </a:pPr>
            <a:r>
              <a:rPr lang="en-IN" sz="2000" dirty="0" smtClean="0"/>
              <a:t>This </a:t>
            </a:r>
            <a:r>
              <a:rPr lang="en-IN" sz="2000" dirty="0"/>
              <a:t>Cluster has pool has most common venue along with different cuisine restaurants. This cluster lies far from centre of Bangalore and offers different types of venues which might have been different to set up in crowded </a:t>
            </a:r>
            <a:r>
              <a:rPr lang="en-IN" sz="2000" dirty="0" smtClean="0"/>
              <a:t>main </a:t>
            </a:r>
            <a:r>
              <a:rPr lang="en-IN" sz="2000" dirty="0"/>
              <a:t>part of city</a:t>
            </a:r>
            <a:r>
              <a:rPr lang="en-IN" sz="2000" dirty="0" smtClean="0"/>
              <a:t>.</a:t>
            </a:r>
          </a:p>
          <a:p>
            <a:r>
              <a:rPr lang="en-IN" sz="2400" b="1" dirty="0"/>
              <a:t>Cluster </a:t>
            </a:r>
            <a:r>
              <a:rPr lang="en-IN" sz="2400" b="1" dirty="0" smtClean="0"/>
              <a:t>5</a:t>
            </a:r>
          </a:p>
          <a:p>
            <a:endParaRPr lang="en-IN" sz="2000" b="1" dirty="0"/>
          </a:p>
          <a:p>
            <a:endParaRPr lang="en-IN" sz="2000" b="1" dirty="0" smtClean="0"/>
          </a:p>
          <a:p>
            <a:pPr marL="0" indent="0">
              <a:buNone/>
            </a:pPr>
            <a:r>
              <a:rPr lang="en-IN" sz="2000" dirty="0"/>
              <a:t>This cluster has mostly departmental stores and multi cuisine restaurants. From map we see it lies litter far away from main Bangalore which might have had space to set up big departmental stores without compromising on distance from main Bangalore.</a:t>
            </a:r>
          </a:p>
          <a:p>
            <a:pPr marL="0" indent="0">
              <a:buNone/>
            </a:pPr>
            <a:endParaRPr lang="en-IN" sz="1900" b="1" dirty="0"/>
          </a:p>
        </p:txBody>
      </p:sp>
      <p:pic>
        <p:nvPicPr>
          <p:cNvPr id="6" name="Picture 5"/>
          <p:cNvPicPr/>
          <p:nvPr/>
        </p:nvPicPr>
        <p:blipFill rotWithShape="1">
          <a:blip r:embed="rId2"/>
          <a:srcRect l="8907" t="39000" r="23155" b="55327"/>
          <a:stretch/>
        </p:blipFill>
        <p:spPr bwMode="auto">
          <a:xfrm>
            <a:off x="367469" y="554348"/>
            <a:ext cx="10914772" cy="830094"/>
          </a:xfrm>
          <a:prstGeom prst="rect">
            <a:avLst/>
          </a:prstGeom>
          <a:ln>
            <a:noFill/>
          </a:ln>
          <a:extLst>
            <a:ext uri="{53640926-AAD7-44D8-BBD7-CCE9431645EC}">
              <a14:shadowObscured xmlns:a14="http://schemas.microsoft.com/office/drawing/2010/main"/>
            </a:ext>
          </a:extLst>
        </p:spPr>
      </p:pic>
      <p:pic>
        <p:nvPicPr>
          <p:cNvPr id="7" name="Picture 6"/>
          <p:cNvPicPr/>
          <p:nvPr/>
        </p:nvPicPr>
        <p:blipFill rotWithShape="1">
          <a:blip r:embed="rId2"/>
          <a:srcRect l="9971" t="59090" r="23288" b="34528"/>
          <a:stretch/>
        </p:blipFill>
        <p:spPr bwMode="auto">
          <a:xfrm>
            <a:off x="552924" y="2768884"/>
            <a:ext cx="10939389" cy="732754"/>
          </a:xfrm>
          <a:prstGeom prst="rect">
            <a:avLst/>
          </a:prstGeom>
          <a:ln>
            <a:noFill/>
          </a:ln>
          <a:extLst>
            <a:ext uri="{53640926-AAD7-44D8-BBD7-CCE9431645EC}">
              <a14:shadowObscured xmlns:a14="http://schemas.microsoft.com/office/drawing/2010/main"/>
            </a:ext>
          </a:extLst>
        </p:spPr>
      </p:pic>
      <p:pic>
        <p:nvPicPr>
          <p:cNvPr id="8" name="Picture 7"/>
          <p:cNvPicPr/>
          <p:nvPr/>
        </p:nvPicPr>
        <p:blipFill rotWithShape="1">
          <a:blip r:embed="rId2"/>
          <a:srcRect l="9972" t="79082" r="24086" b="9756"/>
          <a:stretch/>
        </p:blipFill>
        <p:spPr bwMode="auto">
          <a:xfrm>
            <a:off x="640935" y="5178750"/>
            <a:ext cx="10989891" cy="64948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300187186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Analysis of top fun venues in Bangalore</a:t>
            </a:r>
            <a:endParaRPr lang="en-IN" dirty="0"/>
          </a:p>
        </p:txBody>
      </p:sp>
      <p:sp>
        <p:nvSpPr>
          <p:cNvPr id="3" name="Content Placeholder 2"/>
          <p:cNvSpPr>
            <a:spLocks noGrp="1"/>
          </p:cNvSpPr>
          <p:nvPr>
            <p:ph idx="1"/>
          </p:nvPr>
        </p:nvSpPr>
        <p:spPr>
          <a:xfrm>
            <a:off x="838200" y="5648769"/>
            <a:ext cx="10515600" cy="811852"/>
          </a:xfrm>
        </p:spPr>
        <p:txBody>
          <a:bodyPr>
            <a:normAutofit fontScale="77500" lnSpcReduction="20000"/>
          </a:bodyPr>
          <a:lstStyle/>
          <a:p>
            <a:r>
              <a:rPr lang="en-IN" dirty="0"/>
              <a:t>We see that there are large number of different types of venues to have fun like Theme park, Recreation Centre, Gaming Café, Bowling Alley, Movie Theatre, Gyms and Restaurants.</a:t>
            </a:r>
          </a:p>
          <a:p>
            <a:endParaRPr lang="en-IN" dirty="0"/>
          </a:p>
        </p:txBody>
      </p:sp>
      <p:pic>
        <p:nvPicPr>
          <p:cNvPr id="4" name="Picture 3"/>
          <p:cNvPicPr/>
          <p:nvPr/>
        </p:nvPicPr>
        <p:blipFill rotWithShape="1">
          <a:blip r:embed="rId2"/>
          <a:srcRect l="8110" t="60508" r="73277" b="10420"/>
          <a:stretch/>
        </p:blipFill>
        <p:spPr bwMode="auto">
          <a:xfrm>
            <a:off x="838200" y="1690688"/>
            <a:ext cx="4391826" cy="3710254"/>
          </a:xfrm>
          <a:prstGeom prst="rect">
            <a:avLst/>
          </a:prstGeom>
          <a:ln>
            <a:noFill/>
          </a:ln>
          <a:extLst>
            <a:ext uri="{53640926-AAD7-44D8-BBD7-CCE9431645EC}">
              <a14:shadowObscured xmlns:a14="http://schemas.microsoft.com/office/drawing/2010/main"/>
            </a:ext>
          </a:extLst>
        </p:spPr>
      </p:pic>
      <p:pic>
        <p:nvPicPr>
          <p:cNvPr id="5" name="Picture 4"/>
          <p:cNvPicPr/>
          <p:nvPr/>
        </p:nvPicPr>
        <p:blipFill rotWithShape="1">
          <a:blip r:embed="rId3"/>
          <a:srcRect l="31642" t="31200" r="21028" b="5220"/>
          <a:stretch/>
        </p:blipFill>
        <p:spPr bwMode="auto">
          <a:xfrm>
            <a:off x="5132924" y="1367911"/>
            <a:ext cx="5682811" cy="3945649"/>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4478743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Discussion Section</a:t>
            </a:r>
            <a:endParaRPr lang="en-IN" dirty="0"/>
          </a:p>
        </p:txBody>
      </p:sp>
      <p:sp>
        <p:nvSpPr>
          <p:cNvPr id="3" name="Content Placeholder 2"/>
          <p:cNvSpPr>
            <a:spLocks noGrp="1"/>
          </p:cNvSpPr>
          <p:nvPr>
            <p:ph idx="1"/>
          </p:nvPr>
        </p:nvSpPr>
        <p:spPr/>
        <p:txBody>
          <a:bodyPr>
            <a:normAutofit fontScale="92500" lnSpcReduction="20000"/>
          </a:bodyPr>
          <a:lstStyle/>
          <a:p>
            <a:r>
              <a:rPr lang="en-IN" dirty="0"/>
              <a:t>Given our cluster information for both Bangalore and Delhi, we see that Bangalore and its neighbourhoods are a great place for a foodie with large number of restaurants. </a:t>
            </a:r>
            <a:endParaRPr lang="en-IN" dirty="0" smtClean="0"/>
          </a:p>
          <a:p>
            <a:r>
              <a:rPr lang="en-IN" dirty="0" smtClean="0"/>
              <a:t>Delhi </a:t>
            </a:r>
            <a:r>
              <a:rPr lang="en-IN" dirty="0" err="1"/>
              <a:t>neighborhoods</a:t>
            </a:r>
            <a:r>
              <a:rPr lang="en-IN" dirty="0"/>
              <a:t> and good for those who like Arts and Crafts, Museums, Water Parks and Pizza places. There is very less in terms of foreign cuisine restaurants in Delhi. </a:t>
            </a:r>
            <a:endParaRPr lang="en-IN" dirty="0" smtClean="0"/>
          </a:p>
          <a:p>
            <a:r>
              <a:rPr lang="en-IN" dirty="0" smtClean="0"/>
              <a:t>Bangalore</a:t>
            </a:r>
            <a:r>
              <a:rPr lang="en-IN" dirty="0"/>
              <a:t>, on the other hand, has many </a:t>
            </a:r>
            <a:r>
              <a:rPr lang="en-IN" dirty="0" err="1"/>
              <a:t>diffent</a:t>
            </a:r>
            <a:r>
              <a:rPr lang="en-IN" dirty="0"/>
              <a:t> types of fun venues like Theme park, Recreation Centre, Gaming Café, Bowling Alley while Delhi has less of them</a:t>
            </a:r>
            <a:r>
              <a:rPr lang="en-IN" dirty="0" smtClean="0"/>
              <a:t>.</a:t>
            </a:r>
          </a:p>
          <a:p>
            <a:r>
              <a:rPr lang="en-IN" dirty="0" smtClean="0"/>
              <a:t> </a:t>
            </a:r>
            <a:r>
              <a:rPr lang="en-IN" dirty="0"/>
              <a:t>Delhi is inland and its neighbourhoods have proximity to Water Parks, Museums and Arts, and Crafts stores.</a:t>
            </a:r>
            <a:r>
              <a:rPr lang="en-IN" dirty="0" smtClean="0">
                <a:effectLst/>
              </a:rPr>
              <a:t> Also we find that Delhi has many railway platforms unlike Bangalore which may prove to be a source of noise pollution and crowded place to its neighbourhoods.</a:t>
            </a:r>
            <a:endParaRPr lang="en-IN" dirty="0"/>
          </a:p>
        </p:txBody>
      </p:sp>
    </p:spTree>
    <p:extLst>
      <p:ext uri="{BB962C8B-B14F-4D97-AF65-F5344CB8AC3E}">
        <p14:creationId xmlns:p14="http://schemas.microsoft.com/office/powerpoint/2010/main" val="388967586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Conclusion</a:t>
            </a:r>
            <a:endParaRPr lang="en-IN" dirty="0"/>
          </a:p>
        </p:txBody>
      </p:sp>
      <p:sp>
        <p:nvSpPr>
          <p:cNvPr id="3" name="Content Placeholder 2"/>
          <p:cNvSpPr>
            <a:spLocks noGrp="1"/>
          </p:cNvSpPr>
          <p:nvPr>
            <p:ph idx="1"/>
          </p:nvPr>
        </p:nvSpPr>
        <p:spPr/>
        <p:txBody>
          <a:bodyPr>
            <a:normAutofit fontScale="92500"/>
          </a:bodyPr>
          <a:lstStyle/>
          <a:p>
            <a:r>
              <a:rPr lang="en-IN" dirty="0"/>
              <a:t>After analysis we find that Delhi has many museums, parks and is a place historic significance. It has good connectivity of railways. Bangalore does not have many historic significance venues. </a:t>
            </a:r>
            <a:endParaRPr lang="en-IN" dirty="0" smtClean="0"/>
          </a:p>
          <a:p>
            <a:r>
              <a:rPr lang="en-IN" dirty="0" smtClean="0"/>
              <a:t>Bangalore </a:t>
            </a:r>
            <a:r>
              <a:rPr lang="en-IN" dirty="0"/>
              <a:t>has many different categories of venues to offers in comparison to Delhi. Both cities are great for food lovers.</a:t>
            </a:r>
          </a:p>
          <a:p>
            <a:r>
              <a:rPr lang="en-IN" dirty="0"/>
              <a:t>Bangalore has better climate and Delhi has extremes of weather. These things can also be considered for comparing the two cities. Hence, if someone who loves art, museum and historic places may find Delhi better. </a:t>
            </a:r>
            <a:endParaRPr lang="en-IN" dirty="0" smtClean="0"/>
          </a:p>
          <a:p>
            <a:r>
              <a:rPr lang="en-IN" dirty="0" smtClean="0"/>
              <a:t>While </a:t>
            </a:r>
            <a:r>
              <a:rPr lang="en-IN" dirty="0"/>
              <a:t>someone who loves to visit different types of venues and is not interested in museums, parks and historic places may find Bangalore better.</a:t>
            </a:r>
          </a:p>
        </p:txBody>
      </p:sp>
    </p:spTree>
    <p:extLst>
      <p:ext uri="{BB962C8B-B14F-4D97-AF65-F5344CB8AC3E}">
        <p14:creationId xmlns:p14="http://schemas.microsoft.com/office/powerpoint/2010/main" val="2877621656"/>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IN" sz="6000" b="1" dirty="0" smtClean="0"/>
              <a:t>Introduction</a:t>
            </a:r>
            <a:endParaRPr lang="en-IN" sz="6000" b="1" dirty="0"/>
          </a:p>
        </p:txBody>
      </p:sp>
      <p:sp>
        <p:nvSpPr>
          <p:cNvPr id="3" name="Content Placeholder 2"/>
          <p:cNvSpPr>
            <a:spLocks noGrp="1"/>
          </p:cNvSpPr>
          <p:nvPr>
            <p:ph idx="1"/>
          </p:nvPr>
        </p:nvSpPr>
        <p:spPr/>
        <p:txBody>
          <a:bodyPr/>
          <a:lstStyle/>
          <a:p>
            <a:r>
              <a:rPr lang="en-IN" dirty="0"/>
              <a:t>This projects aims to compare city of Delhi and Bangalore in India. It compares venues and location data of Delhi and Bangalore</a:t>
            </a:r>
            <a:r>
              <a:rPr lang="en-IN" dirty="0" smtClean="0"/>
              <a:t>.</a:t>
            </a:r>
          </a:p>
          <a:p>
            <a:r>
              <a:rPr lang="en-IN" dirty="0" smtClean="0"/>
              <a:t> </a:t>
            </a:r>
            <a:r>
              <a:rPr lang="en-IN" dirty="0"/>
              <a:t>With this we try to find how similar or dissimilar neighbourhoods of these cities are</a:t>
            </a:r>
            <a:r>
              <a:rPr lang="en-IN" dirty="0" smtClean="0"/>
              <a:t>.</a:t>
            </a:r>
          </a:p>
          <a:p>
            <a:r>
              <a:rPr lang="en-IN" dirty="0" smtClean="0"/>
              <a:t> </a:t>
            </a:r>
            <a:r>
              <a:rPr lang="en-IN" dirty="0"/>
              <a:t>We consider factors like types of venues like food, venues to visit. </a:t>
            </a:r>
            <a:endParaRPr lang="en-IN" dirty="0" smtClean="0"/>
          </a:p>
          <a:p>
            <a:r>
              <a:rPr lang="en-IN" dirty="0" smtClean="0"/>
              <a:t>This </a:t>
            </a:r>
            <a:r>
              <a:rPr lang="en-IN" dirty="0"/>
              <a:t>project </a:t>
            </a:r>
            <a:r>
              <a:rPr lang="en-IN" dirty="0" err="1"/>
              <a:t>analyzes</a:t>
            </a:r>
            <a:r>
              <a:rPr lang="en-IN" dirty="0"/>
              <a:t> the </a:t>
            </a:r>
            <a:r>
              <a:rPr lang="en-IN" dirty="0" err="1"/>
              <a:t>neighborhoods</a:t>
            </a:r>
            <a:r>
              <a:rPr lang="en-IN" dirty="0"/>
              <a:t> in each of these two cities and tries to understand what is popular in them and what they have to offer to someone who is contemplating to make a choice on seeking a life in either of the metro cities.</a:t>
            </a:r>
          </a:p>
          <a:p>
            <a:endParaRPr lang="en-IN" dirty="0"/>
          </a:p>
        </p:txBody>
      </p:sp>
    </p:spTree>
    <p:extLst>
      <p:ext uri="{BB962C8B-B14F-4D97-AF65-F5344CB8AC3E}">
        <p14:creationId xmlns:p14="http://schemas.microsoft.com/office/powerpoint/2010/main" val="414999889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Data </a:t>
            </a:r>
            <a:r>
              <a:rPr lang="en-IN" b="1" dirty="0" err="1"/>
              <a:t>Acquision</a:t>
            </a:r>
            <a:r>
              <a:rPr lang="en-IN" b="1" dirty="0"/>
              <a:t> and Cleaning</a:t>
            </a:r>
            <a:endParaRPr lang="en-IN" dirty="0"/>
          </a:p>
        </p:txBody>
      </p:sp>
      <p:sp>
        <p:nvSpPr>
          <p:cNvPr id="3" name="Content Placeholder 2"/>
          <p:cNvSpPr>
            <a:spLocks noGrp="1"/>
          </p:cNvSpPr>
          <p:nvPr>
            <p:ph idx="1"/>
          </p:nvPr>
        </p:nvSpPr>
        <p:spPr/>
        <p:txBody>
          <a:bodyPr>
            <a:normAutofit lnSpcReduction="10000"/>
          </a:bodyPr>
          <a:lstStyle/>
          <a:p>
            <a:r>
              <a:rPr lang="en-IN" dirty="0"/>
              <a:t>We use data published by the government on postal codes for all India. We download the CSV from following site: </a:t>
            </a:r>
            <a:r>
              <a:rPr lang="en-IN" u="sng" dirty="0">
                <a:hlinkClick r:id="rId2"/>
              </a:rPr>
              <a:t>https://data.gov.in/resources/all-india-pincode-directory-contact-details-along-latitude-and-longitude</a:t>
            </a:r>
            <a:r>
              <a:rPr lang="en-IN" dirty="0"/>
              <a:t>.</a:t>
            </a:r>
          </a:p>
          <a:p>
            <a:r>
              <a:rPr lang="en-IN" dirty="0"/>
              <a:t>Here, we download the CSV, filter the </a:t>
            </a:r>
            <a:r>
              <a:rPr lang="en-IN" dirty="0" err="1"/>
              <a:t>csv</a:t>
            </a:r>
            <a:r>
              <a:rPr lang="en-IN" dirty="0"/>
              <a:t> and convert it into two parts to </a:t>
            </a:r>
            <a:r>
              <a:rPr lang="en-IN" dirty="0" smtClean="0"/>
              <a:t>get </a:t>
            </a:r>
            <a:r>
              <a:rPr lang="en-IN" dirty="0" err="1"/>
              <a:t>csv</a:t>
            </a:r>
            <a:r>
              <a:rPr lang="en-IN" dirty="0"/>
              <a:t> data of Bangalore and Delhi</a:t>
            </a:r>
            <a:r>
              <a:rPr lang="en-IN" dirty="0" smtClean="0"/>
              <a:t>.</a:t>
            </a:r>
          </a:p>
          <a:p>
            <a:r>
              <a:rPr lang="en-IN" dirty="0"/>
              <a:t>We shall then clean up the unnecessary columns in the CSV, which is not relevant or useful for our current study. </a:t>
            </a:r>
            <a:endParaRPr lang="en-IN" dirty="0" smtClean="0"/>
          </a:p>
          <a:p>
            <a:r>
              <a:rPr lang="en-IN" dirty="0"/>
              <a:t>We  use the </a:t>
            </a:r>
            <a:r>
              <a:rPr lang="en-IN" i="1" dirty="0" err="1"/>
              <a:t>Nominatim</a:t>
            </a:r>
            <a:r>
              <a:rPr lang="en-IN" dirty="0"/>
              <a:t> library from </a:t>
            </a:r>
            <a:r>
              <a:rPr lang="en-IN" i="1" dirty="0" err="1"/>
              <a:t>geocoders.geopy</a:t>
            </a:r>
            <a:r>
              <a:rPr lang="en-IN" dirty="0"/>
              <a:t> package to find the longitude and latitude for each of the </a:t>
            </a:r>
            <a:r>
              <a:rPr lang="en-IN" dirty="0" err="1"/>
              <a:t>neighborhoods</a:t>
            </a:r>
            <a:r>
              <a:rPr lang="en-IN" dirty="0"/>
              <a:t> and then we add these to the original dataset.</a:t>
            </a:r>
            <a:r>
              <a:rPr lang="en-IN" dirty="0" smtClean="0"/>
              <a:t> </a:t>
            </a:r>
            <a:endParaRPr lang="en-IN" dirty="0"/>
          </a:p>
        </p:txBody>
      </p:sp>
    </p:spTree>
    <p:extLst>
      <p:ext uri="{BB962C8B-B14F-4D97-AF65-F5344CB8AC3E}">
        <p14:creationId xmlns:p14="http://schemas.microsoft.com/office/powerpoint/2010/main" val="384713471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Methodology</a:t>
            </a:r>
            <a:endParaRPr lang="en-IN" dirty="0"/>
          </a:p>
        </p:txBody>
      </p:sp>
      <p:sp>
        <p:nvSpPr>
          <p:cNvPr id="3" name="Content Placeholder 2"/>
          <p:cNvSpPr>
            <a:spLocks noGrp="1"/>
          </p:cNvSpPr>
          <p:nvPr>
            <p:ph idx="1"/>
          </p:nvPr>
        </p:nvSpPr>
        <p:spPr/>
        <p:txBody>
          <a:bodyPr>
            <a:normAutofit lnSpcReduction="10000"/>
          </a:bodyPr>
          <a:lstStyle/>
          <a:p>
            <a:r>
              <a:rPr lang="en-IN" dirty="0"/>
              <a:t>We use the </a:t>
            </a:r>
            <a:r>
              <a:rPr lang="en-IN" b="1" dirty="0"/>
              <a:t>Foursquare API</a:t>
            </a:r>
            <a:r>
              <a:rPr lang="en-IN" dirty="0"/>
              <a:t> to get the venues of each </a:t>
            </a:r>
            <a:r>
              <a:rPr lang="en-IN" dirty="0" err="1"/>
              <a:t>Neighborhood</a:t>
            </a:r>
            <a:r>
              <a:rPr lang="en-IN" dirty="0"/>
              <a:t> in Delhi and Bangalore. </a:t>
            </a:r>
            <a:endParaRPr lang="en-IN" dirty="0" smtClean="0"/>
          </a:p>
          <a:p>
            <a:r>
              <a:rPr lang="en-IN" dirty="0"/>
              <a:t>We want to cluster out dataset so we use one hot encoding to convert the categories column of venues to dummy variables so that we can analyse and cluster our data by </a:t>
            </a:r>
            <a:r>
              <a:rPr lang="en-IN" dirty="0" err="1"/>
              <a:t>kmeans</a:t>
            </a:r>
            <a:r>
              <a:rPr lang="en-IN" dirty="0"/>
              <a:t> clustering algorithm.</a:t>
            </a:r>
          </a:p>
          <a:p>
            <a:r>
              <a:rPr lang="en-IN" dirty="0"/>
              <a:t>We then use the extracted dataset of venues for each </a:t>
            </a:r>
            <a:r>
              <a:rPr lang="en-IN" dirty="0" err="1"/>
              <a:t>neigborhood</a:t>
            </a:r>
            <a:r>
              <a:rPr lang="en-IN" dirty="0"/>
              <a:t> to </a:t>
            </a:r>
            <a:r>
              <a:rPr lang="en-IN" b="1" dirty="0"/>
              <a:t>cluster</a:t>
            </a:r>
            <a:r>
              <a:rPr lang="en-IN" dirty="0"/>
              <a:t> </a:t>
            </a:r>
            <a:r>
              <a:rPr lang="en-IN" dirty="0" err="1"/>
              <a:t>neighborhoods</a:t>
            </a:r>
            <a:r>
              <a:rPr lang="en-IN" dirty="0"/>
              <a:t> based on venues types. We use </a:t>
            </a:r>
            <a:r>
              <a:rPr lang="en-IN" dirty="0" err="1"/>
              <a:t>KMeans</a:t>
            </a:r>
            <a:r>
              <a:rPr lang="en-IN" dirty="0"/>
              <a:t> clustering. </a:t>
            </a:r>
            <a:endParaRPr lang="en-IN" dirty="0" smtClean="0"/>
          </a:p>
          <a:p>
            <a:r>
              <a:rPr lang="en-IN" dirty="0"/>
              <a:t>We use folium library to display the clusters on map of Delhi and Bangalore. Through this we can analyse how our clusters are divided based on boroughs or division of the </a:t>
            </a:r>
            <a:r>
              <a:rPr lang="en-IN" dirty="0" smtClean="0"/>
              <a:t>city.</a:t>
            </a:r>
            <a:endParaRPr lang="en-IN" dirty="0"/>
          </a:p>
        </p:txBody>
      </p:sp>
    </p:spTree>
    <p:extLst>
      <p:ext uri="{BB962C8B-B14F-4D97-AF65-F5344CB8AC3E}">
        <p14:creationId xmlns:p14="http://schemas.microsoft.com/office/powerpoint/2010/main" val="33356336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IN" b="1" dirty="0"/>
              <a:t>Analysis of Venues of Delhi</a:t>
            </a:r>
            <a:endParaRPr lang="en-IN" dirty="0"/>
          </a:p>
        </p:txBody>
      </p:sp>
      <p:sp>
        <p:nvSpPr>
          <p:cNvPr id="3" name="Content Placeholder 2"/>
          <p:cNvSpPr>
            <a:spLocks noGrp="1"/>
          </p:cNvSpPr>
          <p:nvPr>
            <p:ph idx="1"/>
          </p:nvPr>
        </p:nvSpPr>
        <p:spPr>
          <a:xfrm>
            <a:off x="838200" y="1825625"/>
            <a:ext cx="10515600" cy="1643968"/>
          </a:xfrm>
        </p:spPr>
        <p:txBody>
          <a:bodyPr/>
          <a:lstStyle/>
          <a:p>
            <a:r>
              <a:rPr lang="en-IN" dirty="0"/>
              <a:t>We use Foursquare API to get the venues and then we extract the required data and then convert the categories to dummy variables by process of one hot encoding.</a:t>
            </a:r>
          </a:p>
        </p:txBody>
      </p:sp>
      <p:pic>
        <p:nvPicPr>
          <p:cNvPr id="4" name="Picture 3"/>
          <p:cNvPicPr/>
          <p:nvPr/>
        </p:nvPicPr>
        <p:blipFill rotWithShape="1">
          <a:blip r:embed="rId2"/>
          <a:srcRect l="9440" t="45145" r="2682" b="25074"/>
          <a:stretch/>
        </p:blipFill>
        <p:spPr bwMode="auto">
          <a:xfrm>
            <a:off x="769121" y="3469593"/>
            <a:ext cx="10519873" cy="290557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82440613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52742" y="5674406"/>
            <a:ext cx="9861135" cy="870025"/>
          </a:xfrm>
        </p:spPr>
        <p:txBody>
          <a:bodyPr>
            <a:normAutofit fontScale="55000" lnSpcReduction="20000"/>
          </a:bodyPr>
          <a:lstStyle/>
          <a:p>
            <a:r>
              <a:rPr lang="en-IN" dirty="0"/>
              <a:t>Cluster 1: red colour, </a:t>
            </a:r>
            <a:r>
              <a:rPr lang="en-IN" dirty="0" smtClean="0"/>
              <a:t>                                      </a:t>
            </a:r>
            <a:r>
              <a:rPr lang="en-IN" dirty="0" smtClean="0"/>
              <a:t>Cluster 4: Green colour</a:t>
            </a:r>
            <a:endParaRPr lang="en-IN" dirty="0" smtClean="0"/>
          </a:p>
          <a:p>
            <a:r>
              <a:rPr lang="en-IN" dirty="0" smtClean="0"/>
              <a:t>Cluster </a:t>
            </a:r>
            <a:r>
              <a:rPr lang="en-IN" dirty="0"/>
              <a:t>2: purple colour</a:t>
            </a:r>
            <a:r>
              <a:rPr lang="en-IN" dirty="0" smtClean="0"/>
              <a:t>,</a:t>
            </a:r>
            <a:r>
              <a:rPr lang="en-IN" dirty="0" smtClean="0"/>
              <a:t>                                  Cluster 5: Orange Colour</a:t>
            </a:r>
            <a:r>
              <a:rPr lang="en-IN" dirty="0" smtClean="0"/>
              <a:t> </a:t>
            </a:r>
          </a:p>
          <a:p>
            <a:r>
              <a:rPr lang="en-IN" dirty="0" smtClean="0"/>
              <a:t>Cluster </a:t>
            </a:r>
            <a:r>
              <a:rPr lang="en-IN" dirty="0"/>
              <a:t>3: blue colour</a:t>
            </a:r>
            <a:r>
              <a:rPr lang="en-IN" dirty="0" smtClean="0"/>
              <a:t>,</a:t>
            </a:r>
            <a:endParaRPr lang="en-IN" dirty="0"/>
          </a:p>
        </p:txBody>
      </p:sp>
      <p:pic>
        <p:nvPicPr>
          <p:cNvPr id="4" name="Picture 3"/>
          <p:cNvPicPr/>
          <p:nvPr/>
        </p:nvPicPr>
        <p:blipFill rotWithShape="1">
          <a:blip r:embed="rId2"/>
          <a:srcRect l="26058" t="42309" r="38710" b="18692"/>
          <a:stretch/>
        </p:blipFill>
        <p:spPr bwMode="auto">
          <a:xfrm>
            <a:off x="683664" y="404717"/>
            <a:ext cx="9656747" cy="5132958"/>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53299561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05098"/>
            <a:ext cx="10515600" cy="6443529"/>
          </a:xfrm>
        </p:spPr>
        <p:txBody>
          <a:bodyPr>
            <a:normAutofit/>
          </a:bodyPr>
          <a:lstStyle/>
          <a:p>
            <a:r>
              <a:rPr lang="en-IN" b="1" dirty="0"/>
              <a:t>Cluster </a:t>
            </a:r>
            <a:r>
              <a:rPr lang="en-IN" b="1" dirty="0" smtClean="0"/>
              <a:t>1</a:t>
            </a:r>
          </a:p>
          <a:p>
            <a:endParaRPr lang="en-IN" b="1" dirty="0"/>
          </a:p>
          <a:p>
            <a:endParaRPr lang="en-IN" b="1" dirty="0" smtClean="0"/>
          </a:p>
          <a:p>
            <a:endParaRPr lang="en-IN" b="1" dirty="0"/>
          </a:p>
          <a:p>
            <a:pPr marL="0" indent="0">
              <a:buNone/>
            </a:pPr>
            <a:r>
              <a:rPr lang="en-IN" dirty="0"/>
              <a:t>From map we see that this cluster (red colour) lies in New Delhi area. This cluster has museums, gardens, parks and restaurants as most common venues. This area is good place for someone who loves history, arts and nature</a:t>
            </a:r>
            <a:r>
              <a:rPr lang="en-IN" dirty="0" smtClean="0"/>
              <a:t>.</a:t>
            </a:r>
            <a:endParaRPr lang="en-IN" b="1" dirty="0" smtClean="0"/>
          </a:p>
          <a:p>
            <a:r>
              <a:rPr lang="en-IN" b="1" dirty="0" smtClean="0"/>
              <a:t>Cluster 2</a:t>
            </a:r>
          </a:p>
          <a:p>
            <a:endParaRPr lang="en-IN" b="1" dirty="0"/>
          </a:p>
          <a:p>
            <a:endParaRPr lang="en-IN" sz="1800" b="1" dirty="0" smtClean="0"/>
          </a:p>
          <a:p>
            <a:pPr marL="0" indent="0">
              <a:buNone/>
            </a:pPr>
            <a:endParaRPr lang="en-IN" sz="1800" dirty="0" smtClean="0"/>
          </a:p>
          <a:p>
            <a:pPr marL="0" indent="0">
              <a:buNone/>
            </a:pPr>
            <a:r>
              <a:rPr lang="en-IN" sz="2400" dirty="0" smtClean="0"/>
              <a:t>We </a:t>
            </a:r>
            <a:r>
              <a:rPr lang="en-IN" sz="2400" dirty="0"/>
              <a:t>see this cluster has many bakery, ATM, Restaurant, Platforms and Parks. This area lies in north east Delhi on seeing the map (purple colour) </a:t>
            </a:r>
          </a:p>
          <a:p>
            <a:pPr marL="0" indent="0">
              <a:buNone/>
            </a:pPr>
            <a:endParaRPr lang="en-IN" dirty="0"/>
          </a:p>
        </p:txBody>
      </p:sp>
      <p:pic>
        <p:nvPicPr>
          <p:cNvPr id="5" name="Picture 4"/>
          <p:cNvPicPr/>
          <p:nvPr/>
        </p:nvPicPr>
        <p:blipFill rotWithShape="1">
          <a:blip r:embed="rId2"/>
          <a:srcRect l="9440" t="39473" r="7734" b="30658"/>
          <a:stretch/>
        </p:blipFill>
        <p:spPr bwMode="auto">
          <a:xfrm>
            <a:off x="967395" y="671089"/>
            <a:ext cx="9868671" cy="1593547"/>
          </a:xfrm>
          <a:prstGeom prst="rect">
            <a:avLst/>
          </a:prstGeom>
          <a:ln>
            <a:noFill/>
          </a:ln>
          <a:extLst>
            <a:ext uri="{53640926-AAD7-44D8-BBD7-CCE9431645EC}">
              <a14:shadowObscured xmlns:a14="http://schemas.microsoft.com/office/drawing/2010/main"/>
            </a:ext>
          </a:extLst>
        </p:spPr>
      </p:pic>
      <p:pic>
        <p:nvPicPr>
          <p:cNvPr id="6" name="Picture 5"/>
          <p:cNvPicPr/>
          <p:nvPr/>
        </p:nvPicPr>
        <p:blipFill rotWithShape="1">
          <a:blip r:embed="rId3"/>
          <a:srcRect l="8243" t="42544" r="8398" b="34852"/>
          <a:stretch/>
        </p:blipFill>
        <p:spPr bwMode="auto">
          <a:xfrm>
            <a:off x="838200" y="4383992"/>
            <a:ext cx="10166741" cy="1034042"/>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296825276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87110" y="136733"/>
            <a:ext cx="10866690" cy="6040230"/>
          </a:xfrm>
        </p:spPr>
        <p:txBody>
          <a:bodyPr/>
          <a:lstStyle/>
          <a:p>
            <a:r>
              <a:rPr lang="en-IN" b="1" dirty="0"/>
              <a:t>Cluster </a:t>
            </a:r>
            <a:r>
              <a:rPr lang="en-IN" b="1" dirty="0" smtClean="0"/>
              <a:t>3</a:t>
            </a:r>
          </a:p>
          <a:p>
            <a:endParaRPr lang="en-IN" b="1" dirty="0"/>
          </a:p>
          <a:p>
            <a:endParaRPr lang="en-IN" b="1" dirty="0" smtClean="0"/>
          </a:p>
          <a:p>
            <a:endParaRPr lang="en-IN" b="1" dirty="0"/>
          </a:p>
          <a:p>
            <a:endParaRPr lang="en-IN" b="1" dirty="0" smtClean="0"/>
          </a:p>
          <a:p>
            <a:pPr marL="0" indent="0">
              <a:buNone/>
            </a:pPr>
            <a:r>
              <a:rPr lang="en-IN" dirty="0"/>
              <a:t>We see this clusters has many parks, cosmetics shop, restaurants, museum and railway platform. </a:t>
            </a:r>
            <a:endParaRPr lang="en-IN" dirty="0" smtClean="0"/>
          </a:p>
          <a:p>
            <a:r>
              <a:rPr lang="en-IN" b="1" dirty="0"/>
              <a:t>Cluster </a:t>
            </a:r>
            <a:r>
              <a:rPr lang="en-IN" b="1" dirty="0" smtClean="0"/>
              <a:t>4</a:t>
            </a:r>
          </a:p>
          <a:p>
            <a:endParaRPr lang="en-IN" b="1" dirty="0"/>
          </a:p>
          <a:p>
            <a:endParaRPr lang="en-IN" b="1" dirty="0" smtClean="0"/>
          </a:p>
          <a:p>
            <a:pPr marL="0" indent="0">
              <a:buNone/>
            </a:pPr>
            <a:r>
              <a:rPr lang="en-IN" dirty="0"/>
              <a:t>This area has many gyms, parks, restaurant, museum and railway </a:t>
            </a:r>
            <a:r>
              <a:rPr lang="en-IN" dirty="0" smtClean="0"/>
              <a:t>platform</a:t>
            </a:r>
            <a:endParaRPr lang="en-IN" b="1" dirty="0" smtClean="0"/>
          </a:p>
          <a:p>
            <a:pPr marL="0" indent="0">
              <a:buNone/>
            </a:pPr>
            <a:endParaRPr lang="en-IN" dirty="0"/>
          </a:p>
        </p:txBody>
      </p:sp>
      <p:pic>
        <p:nvPicPr>
          <p:cNvPr id="4" name="Picture 3"/>
          <p:cNvPicPr/>
          <p:nvPr/>
        </p:nvPicPr>
        <p:blipFill rotWithShape="1">
          <a:blip r:embed="rId2"/>
          <a:srcRect l="9173" t="56963" r="7334" b="8765"/>
          <a:stretch/>
        </p:blipFill>
        <p:spPr bwMode="auto">
          <a:xfrm>
            <a:off x="573416" y="726393"/>
            <a:ext cx="11048863" cy="1717704"/>
          </a:xfrm>
          <a:prstGeom prst="rect">
            <a:avLst/>
          </a:prstGeom>
          <a:ln>
            <a:noFill/>
          </a:ln>
          <a:extLst>
            <a:ext uri="{53640926-AAD7-44D8-BBD7-CCE9431645EC}">
              <a14:shadowObscured xmlns:a14="http://schemas.microsoft.com/office/drawing/2010/main"/>
            </a:ext>
          </a:extLst>
        </p:spPr>
      </p:pic>
      <p:pic>
        <p:nvPicPr>
          <p:cNvPr id="5" name="Picture 4"/>
          <p:cNvPicPr/>
          <p:nvPr/>
        </p:nvPicPr>
        <p:blipFill rotWithShape="1">
          <a:blip r:embed="rId3"/>
          <a:srcRect l="9041" t="47508" r="10259" b="37601"/>
          <a:stretch/>
        </p:blipFill>
        <p:spPr bwMode="auto">
          <a:xfrm>
            <a:off x="487110" y="3948157"/>
            <a:ext cx="10484443" cy="1083440"/>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3202962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8200" y="205099"/>
            <a:ext cx="10515600" cy="5971864"/>
          </a:xfrm>
        </p:spPr>
        <p:txBody>
          <a:bodyPr/>
          <a:lstStyle/>
          <a:p>
            <a:r>
              <a:rPr lang="en-IN" b="1" dirty="0"/>
              <a:t>Cluster </a:t>
            </a:r>
            <a:r>
              <a:rPr lang="en-IN" b="1" dirty="0" smtClean="0"/>
              <a:t>5</a:t>
            </a:r>
          </a:p>
          <a:p>
            <a:endParaRPr lang="en-IN" b="1" dirty="0"/>
          </a:p>
          <a:p>
            <a:endParaRPr lang="en-IN" b="1" dirty="0" smtClean="0"/>
          </a:p>
          <a:p>
            <a:endParaRPr lang="en-IN" b="1" dirty="0" smtClean="0"/>
          </a:p>
          <a:p>
            <a:pPr marL="0" indent="0">
              <a:buNone/>
            </a:pPr>
            <a:endParaRPr lang="en-IN" b="1" dirty="0"/>
          </a:p>
          <a:p>
            <a:r>
              <a:rPr lang="en-IN" dirty="0"/>
              <a:t>This area has restaurants, shops parks and railway stations as most common venues. </a:t>
            </a:r>
            <a:endParaRPr lang="en-IN" b="1" dirty="0" smtClean="0"/>
          </a:p>
          <a:p>
            <a:pPr marL="0" indent="0">
              <a:buNone/>
            </a:pPr>
            <a:endParaRPr lang="en-IN" b="1" dirty="0" smtClean="0"/>
          </a:p>
          <a:p>
            <a:pPr marL="0" indent="0">
              <a:buNone/>
            </a:pPr>
            <a:endParaRPr lang="en-IN" dirty="0"/>
          </a:p>
        </p:txBody>
      </p:sp>
      <p:pic>
        <p:nvPicPr>
          <p:cNvPr id="4" name="Picture 3"/>
          <p:cNvPicPr/>
          <p:nvPr/>
        </p:nvPicPr>
        <p:blipFill rotWithShape="1">
          <a:blip r:embed="rId2"/>
          <a:srcRect l="8907" t="75635" r="9329" b="8292"/>
          <a:stretch/>
        </p:blipFill>
        <p:spPr bwMode="auto">
          <a:xfrm>
            <a:off x="976684" y="879327"/>
            <a:ext cx="10560138" cy="1556224"/>
          </a:xfrm>
          <a:prstGeom prst="rect">
            <a:avLst/>
          </a:prstGeom>
          <a:ln>
            <a:noFill/>
          </a:ln>
          <a:extLst>
            <a:ext uri="{53640926-AAD7-44D8-BBD7-CCE9431645EC}">
              <a14:shadowObscured xmlns:a14="http://schemas.microsoft.com/office/drawing/2010/main"/>
            </a:ext>
          </a:extLst>
        </p:spPr>
      </p:pic>
    </p:spTree>
    <p:extLst>
      <p:ext uri="{BB962C8B-B14F-4D97-AF65-F5344CB8AC3E}">
        <p14:creationId xmlns:p14="http://schemas.microsoft.com/office/powerpoint/2010/main" val="4097908867"/>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33</TotalTime>
  <Words>1181</Words>
  <Application>Microsoft Office PowerPoint</Application>
  <PresentationFormat>Widescreen</PresentationFormat>
  <Paragraphs>88</Paragraphs>
  <Slides>17</Slides>
  <Notes>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17</vt:i4>
      </vt:variant>
    </vt:vector>
  </HeadingPairs>
  <TitlesOfParts>
    <vt:vector size="24" baseType="lpstr">
      <vt:lpstr>Arial</vt:lpstr>
      <vt:lpstr>Calibri</vt:lpstr>
      <vt:lpstr>Calibri Light</vt:lpstr>
      <vt:lpstr>Trebuchet MS</vt:lpstr>
      <vt:lpstr>Wingdings 3</vt:lpstr>
      <vt:lpstr>Office Theme</vt:lpstr>
      <vt:lpstr>Facet</vt:lpstr>
      <vt:lpstr>Comparing Neighbourhoods of Delhi and Bangalore</vt:lpstr>
      <vt:lpstr>Introduction</vt:lpstr>
      <vt:lpstr>Data Acquision and Cleaning</vt:lpstr>
      <vt:lpstr>Methodology</vt:lpstr>
      <vt:lpstr>Analysis of Venues of Delhi</vt:lpstr>
      <vt:lpstr>PowerPoint Presentation</vt:lpstr>
      <vt:lpstr>PowerPoint Presentation</vt:lpstr>
      <vt:lpstr>PowerPoint Presentation</vt:lpstr>
      <vt:lpstr>PowerPoint Presentation</vt:lpstr>
      <vt:lpstr>Analysis of fun venues in Delhi</vt:lpstr>
      <vt:lpstr>Analysis of Venues of Bangalore</vt:lpstr>
      <vt:lpstr>PowerPoint Presentation</vt:lpstr>
      <vt:lpstr>PowerPoint Presentation</vt:lpstr>
      <vt:lpstr>PowerPoint Presentation</vt:lpstr>
      <vt:lpstr>Analysis of top fun venues in Bangalore</vt:lpstr>
      <vt:lpstr>Discussion Section</vt:lpstr>
      <vt:lpstr>Conclusion</vt:lpstr>
    </vt:vector>
  </TitlesOfParts>
  <Company>HP</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Comparing Neighbourhoods of Delhi and Bangalore</dc:title>
  <dc:creator>Mayank</dc:creator>
  <cp:lastModifiedBy>Mayank</cp:lastModifiedBy>
  <cp:revision>9</cp:revision>
  <dcterms:created xsi:type="dcterms:W3CDTF">2020-06-15T11:45:26Z</dcterms:created>
  <dcterms:modified xsi:type="dcterms:W3CDTF">2020-06-15T12:18:46Z</dcterms:modified>
</cp:coreProperties>
</file>

<file path=docProps/thumbnail.jpeg>
</file>